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54"/>
  </p:notesMasterIdLst>
  <p:sldIdLst>
    <p:sldId id="256" r:id="rId4"/>
    <p:sldId id="533" r:id="rId5"/>
    <p:sldId id="257" r:id="rId6"/>
    <p:sldId id="504" r:id="rId7"/>
    <p:sldId id="260" r:id="rId8"/>
    <p:sldId id="505" r:id="rId9"/>
    <p:sldId id="506" r:id="rId10"/>
    <p:sldId id="507" r:id="rId11"/>
    <p:sldId id="508" r:id="rId12"/>
    <p:sldId id="509" r:id="rId13"/>
    <p:sldId id="511" r:id="rId14"/>
    <p:sldId id="512" r:id="rId15"/>
    <p:sldId id="510" r:id="rId16"/>
    <p:sldId id="513" r:id="rId17"/>
    <p:sldId id="514" r:id="rId18"/>
    <p:sldId id="515" r:id="rId19"/>
    <p:sldId id="516" r:id="rId20"/>
    <p:sldId id="517" r:id="rId21"/>
    <p:sldId id="518" r:id="rId22"/>
    <p:sldId id="519" r:id="rId23"/>
    <p:sldId id="520" r:id="rId24"/>
    <p:sldId id="521" r:id="rId25"/>
    <p:sldId id="522" r:id="rId26"/>
    <p:sldId id="523" r:id="rId27"/>
    <p:sldId id="524" r:id="rId28"/>
    <p:sldId id="525" r:id="rId29"/>
    <p:sldId id="526" r:id="rId30"/>
    <p:sldId id="527" r:id="rId31"/>
    <p:sldId id="528" r:id="rId32"/>
    <p:sldId id="529" r:id="rId33"/>
    <p:sldId id="530" r:id="rId34"/>
    <p:sldId id="531" r:id="rId35"/>
    <p:sldId id="532" r:id="rId36"/>
    <p:sldId id="488" r:id="rId37"/>
    <p:sldId id="489" r:id="rId38"/>
    <p:sldId id="490" r:id="rId39"/>
    <p:sldId id="491" r:id="rId40"/>
    <p:sldId id="492" r:id="rId41"/>
    <p:sldId id="493" r:id="rId42"/>
    <p:sldId id="494" r:id="rId43"/>
    <p:sldId id="495" r:id="rId44"/>
    <p:sldId id="496" r:id="rId45"/>
    <p:sldId id="497" r:id="rId46"/>
    <p:sldId id="498" r:id="rId47"/>
    <p:sldId id="501" r:id="rId48"/>
    <p:sldId id="503" r:id="rId49"/>
    <p:sldId id="295" r:id="rId50"/>
    <p:sldId id="258" r:id="rId51"/>
    <p:sldId id="259" r:id="rId52"/>
    <p:sldId id="272"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Lato" panose="020F0502020204030203" pitchFamily="34" charset="0"/>
      <p:regular r:id="rId61"/>
      <p:bold r:id="rId62"/>
      <p:italic r:id="rId63"/>
      <p:boldItalic r:id="rId64"/>
    </p:embeddedFont>
    <p:embeddedFont>
      <p:font typeface="Lato Light" panose="020F0302020204030203" pitchFamily="34" charset="0"/>
      <p:regular r:id="rId65"/>
      <p:bold r:id="rId66"/>
      <p:italic r:id="rId67"/>
      <p:boldItalic r:id="rId68"/>
    </p:embeddedFont>
    <p:embeddedFont>
      <p:font typeface="Lucida Sans" panose="020B0602030504020204" pitchFamily="34" charset="0"/>
      <p:regular r:id="rId69"/>
      <p:bold r:id="rId70"/>
      <p:italic r:id="rId71"/>
      <p:boldItalic r:id="rId72"/>
    </p:embeddedFont>
    <p:embeddedFont>
      <p:font typeface="Montserrat" panose="020B0604020202020204" charset="0"/>
      <p:regular r:id="rId73"/>
      <p:bold r:id="rId74"/>
      <p:italic r:id="rId75"/>
      <p:boldItalic r:id="rId76"/>
    </p:embeddedFont>
    <p:embeddedFont>
      <p:font typeface="Poppins" panose="00000500000000000000" pitchFamily="2" charset="0"/>
      <p:regular r:id="rId77"/>
    </p:embeddedFont>
    <p:embeddedFont>
      <p:font typeface="Poppins Light" panose="00000400000000000000" pitchFamily="2" charset="0"/>
      <p:regular r:id="rId78"/>
    </p:embeddedFont>
    <p:embeddedFont>
      <p:font typeface="Poppins Medium" panose="00000600000000000000" pitchFamily="2" charset="0"/>
      <p:regular r:id="rId79"/>
    </p:embeddedFont>
    <p:embeddedFont>
      <p:font typeface="Poppins SemiBold" panose="00000700000000000000" pitchFamily="2" charset="0"/>
      <p:bold r:id="rId80"/>
    </p:embeddedFont>
    <p:embeddedFont>
      <p:font typeface="Raleway" panose="020B0604020202020204" charset="0"/>
      <p:regular r:id="rId81"/>
      <p:bold r:id="rId82"/>
      <p:italic r:id="rId83"/>
      <p:boldItalic r:id="rId84"/>
    </p:embeddedFont>
    <p:embeddedFont>
      <p:font typeface="Raleway SemiBold" panose="020B0604020202020204"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varScale="1">
        <p:scale>
          <a:sx n="126" d="100"/>
          <a:sy n="126" d="100"/>
        </p:scale>
        <p:origin x="122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2.xml"/><Relationship Id="rId90" Type="http://schemas.openxmlformats.org/officeDocument/2006/relationships/font" Target="fonts/font36.fntdata"/><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0.fntdata"/><Relationship Id="rId69" Type="http://schemas.openxmlformats.org/officeDocument/2006/relationships/font" Target="fonts/font15.fntdata"/><Relationship Id="rId80" Type="http://schemas.openxmlformats.org/officeDocument/2006/relationships/font" Target="fonts/font26.fntdata"/><Relationship Id="rId85"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font" Target="fonts/font3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font" Target="fonts/font22.fntdata"/><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7.fntdata"/><Relationship Id="rId92"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2.fntdata"/><Relationship Id="rId77"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8.fntdata"/><Relationship Id="rId9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your trainers and facilitators,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36</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37</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38</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 also maintain a lot of core listening equipment that supports this acoustic tracking work in Canadian and international waters, notably in the Juan De Fuca and Queen Charlotte Straits, and in the Northern Strait of Georgia on the Pacific side, and across the Cabot Strait and Strait of Belle Isle as well as the 250-station Halifax Line stretching 200 km from Halifax Harbour to the shelf break in the Atlantic. In all of these regions, we’ve been bolstered by hundreds of independent partners who deploy their own listening equipment and create vast curtains and regions of acoustically tagged animal listening capability. We’ve been deeply involved in salmonid and shark research with our many partners working in both of these ocean basins as well as with partners in the Gulf of St. Lawrence and the high Arctic. You can see here [click] our station maps, representing incredible field work efforts across Canada, and specifically on the Pacific Coast [click], and in the Atlantic [click], where it is difficult to see the core OTN lines among the partner equipment. </a:t>
            </a:r>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42</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optimize the discoverability and re-use of the data we collect, OTN and OBIS Canada are participating nodes of the Ocean Biodiversity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go to work every day with the knowledge that preserving a healthy ocean teeming with life will support and enhance people’s lives and livelihoods now and into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8-2-2021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8/02/2021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8-2-2021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3.emf"/><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9.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61.jpeg"/><Relationship Id="rId5" Type="http://schemas.microsoft.com/office/2007/relationships/hdphoto" Target="../media/hdphoto1.wdp"/><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75.jpe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7.jp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78.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0.png"/><Relationship Id="rId7" Type="http://schemas.openxmlformats.org/officeDocument/2006/relationships/image" Target="../media/image80.png"/><Relationship Id="rId12" Type="http://schemas.openxmlformats.org/officeDocument/2006/relationships/image" Target="../media/image23.sv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83.PNG"/><Relationship Id="rId4" Type="http://schemas.openxmlformats.org/officeDocument/2006/relationships/image" Target="../media/image11.png"/><Relationship Id="rId9"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pic>
        <p:nvPicPr>
          <p:cNvPr id="8" name="Picture 7">
            <a:extLst>
              <a:ext uri="{FF2B5EF4-FFF2-40B4-BE49-F238E27FC236}">
                <a16:creationId xmlns:a16="http://schemas.microsoft.com/office/drawing/2014/main" id="{AEA8E646-6D20-420D-8B36-59026E219501}"/>
              </a:ext>
            </a:extLst>
          </p:cNvPr>
          <p:cNvPicPr>
            <a:picLocks noChangeAspect="1"/>
          </p:cNvPicPr>
          <p:nvPr/>
        </p:nvPicPr>
        <p:blipFill>
          <a:blip r:embed="rId7"/>
          <a:stretch>
            <a:fillRect/>
          </a:stretch>
        </p:blipFill>
        <p:spPr>
          <a:xfrm>
            <a:off x="3002280" y="2164080"/>
            <a:ext cx="5662708" cy="2670388"/>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417389" y="1433930"/>
            <a:ext cx="8230138"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github.com/ocean-tracking-network/obis-workshop</a:t>
            </a:r>
          </a:p>
        </p:txBody>
      </p:sp>
      <p:sp>
        <p:nvSpPr>
          <p:cNvPr id="10" name="Oval 9">
            <a:extLst>
              <a:ext uri="{FF2B5EF4-FFF2-40B4-BE49-F238E27FC236}">
                <a16:creationId xmlns:a16="http://schemas.microsoft.com/office/drawing/2014/main" id="{76C06BDE-7120-4DED-B059-83D8CED8E27A}"/>
              </a:ext>
            </a:extLst>
          </p:cNvPr>
          <p:cNvSpPr/>
          <p:nvPr/>
        </p:nvSpPr>
        <p:spPr>
          <a:xfrm>
            <a:off x="7798398" y="2889414"/>
            <a:ext cx="1063662" cy="46184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a:extLst>
              <a:ext uri="{FF2B5EF4-FFF2-40B4-BE49-F238E27FC236}">
                <a16:creationId xmlns:a16="http://schemas.microsoft.com/office/drawing/2014/main" id="{A3526790-F3B9-491C-B4D0-040C8B6D1001}"/>
              </a:ext>
            </a:extLst>
          </p:cNvPr>
          <p:cNvCxnSpPr>
            <a:cxnSpLocks/>
          </p:cNvCxnSpPr>
          <p:nvPr/>
        </p:nvCxnSpPr>
        <p:spPr>
          <a:xfrm flipH="1">
            <a:off x="8423153" y="2346364"/>
            <a:ext cx="224374" cy="5430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dirty="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1174"/>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Databases </a:t>
              </a:r>
              <a:r>
                <a:rPr lang="nl-NL" altLang="nl-BE" sz="1200" b="1" i="1" dirty="0" err="1">
                  <a:solidFill>
                    <a:srgbClr val="777777"/>
                  </a:solidFill>
                  <a:latin typeface="Calibri" pitchFamily="34" charset="0"/>
                  <a:cs typeface="Arial" pitchFamily="34" charset="0"/>
                </a:rPr>
                <a:t>hosted</a:t>
              </a:r>
              <a:r>
                <a:rPr lang="nl-NL" altLang="nl-BE" sz="1200" b="1" i="1" dirty="0">
                  <a:solidFill>
                    <a:srgbClr val="777777"/>
                  </a:solidFill>
                  <a:latin typeface="Calibri" pitchFamily="34" charset="0"/>
                  <a:cs typeface="Arial" pitchFamily="34" charset="0"/>
                </a:rPr>
                <a:t>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355823" y="740031"/>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1339786" y="73526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3105050" y="728658"/>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and  </a:t>
            </a:r>
            <a:r>
              <a:rPr lang="en-US" sz="1400" dirty="0" err="1">
                <a:solidFill>
                  <a:schemeClr val="dk1"/>
                </a:solidFill>
                <a:highlight>
                  <a:srgbClr val="FFFFFF"/>
                </a:highlight>
                <a:latin typeface="Lato Light"/>
                <a:ea typeface="Lato Light"/>
                <a:cs typeface="Lato Light"/>
                <a:sym typeface="Lato Light"/>
              </a:rPr>
              <a:t>WoRMS</a:t>
            </a:r>
            <a:r>
              <a:rPr lang="en-US" sz="1400" dirty="0">
                <a:solidFill>
                  <a:schemeClr val="dk1"/>
                </a:solidFill>
                <a:highlight>
                  <a:srgbClr val="FFFFFF"/>
                </a:highlight>
                <a:latin typeface="Lato Light"/>
                <a:ea typeface="Lato Light"/>
                <a:cs typeface="Lato Light"/>
                <a:sym typeface="Lato Light"/>
              </a:rPr>
              <a:t>  [you are here!]</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 Archives)</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48</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49</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2062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200" dirty="0">
                <a:solidFill>
                  <a:schemeClr val="dk1"/>
                </a:solidFill>
                <a:latin typeface="Lato Light"/>
                <a:ea typeface="Lato Light"/>
                <a:cs typeface="Lato Light"/>
                <a:sym typeface="Lato Light"/>
              </a:rPr>
              <a:t>Hands-on session 3: 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Staying connected to OBIS-Canada / Feedback / Wrap-up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6005507" y="657860"/>
            <a:ext cx="3256480" cy="3168271"/>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en-US" sz="1600" b="1" dirty="0">
                <a:solidFill>
                  <a:schemeClr val="dk1"/>
                </a:solidFill>
                <a:highlight>
                  <a:srgbClr val="FFFFFF"/>
                </a:highlight>
                <a:latin typeface="Lato" panose="020F0502020204030203" pitchFamily="34" charset="0"/>
                <a:ea typeface="Lato Light"/>
                <a:cs typeface="Lato Light"/>
                <a:sym typeface="Lato Light"/>
              </a:rPr>
              <a:t>OTN Global + Northeast Pacific</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400+ projects, 700+ collaborators w/ tracks for 60,000+ individual tagged animals</a:t>
            </a:r>
          </a:p>
          <a:p>
            <a:pPr marL="139700" lvl="0" indent="0" algn="l" rtl="0">
              <a:lnSpc>
                <a:spcPct val="130000"/>
              </a:lnSpc>
              <a:spcBef>
                <a:spcPts val="0"/>
              </a:spcBef>
              <a:spcAft>
                <a:spcPts val="0"/>
              </a:spcAft>
              <a:buClr>
                <a:schemeClr val="dk1"/>
              </a:buClr>
              <a:buSzPts val="1400"/>
              <a:buNone/>
            </a:pPr>
            <a:endParaRPr lang="en-US"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en-US" sz="1600" b="1" dirty="0">
                <a:solidFill>
                  <a:schemeClr val="dk1"/>
                </a:solidFill>
                <a:highlight>
                  <a:srgbClr val="FFFFFF"/>
                </a:highlight>
                <a:latin typeface="Lato" panose="020F0502020204030203" pitchFamily="34" charset="0"/>
                <a:ea typeface="Lato Light"/>
                <a:cs typeface="Lato Light"/>
                <a:sym typeface="Lato Light"/>
              </a:rPr>
              <a:t>OTN Nodes and Partners:</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250+ projects and 200+ partnered collaborators. managed via nodes</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+200 projects held by data partners</a:t>
            </a:r>
          </a:p>
          <a:p>
            <a:pPr marL="596900" lvl="1" indent="0">
              <a:lnSpc>
                <a:spcPct val="130000"/>
              </a:lnSpc>
              <a:spcBef>
                <a:spcPts val="0"/>
              </a:spcBef>
              <a:buClr>
                <a:schemeClr val="dk1"/>
              </a:buClr>
              <a:buNone/>
            </a:pPr>
            <a:r>
              <a:rPr lang="en-US" sz="1000" dirty="0">
                <a:solidFill>
                  <a:schemeClr val="dk1"/>
                </a:solidFill>
                <a:highlight>
                  <a:srgbClr val="FFFFFF"/>
                </a:highlight>
                <a:latin typeface="Lato Light"/>
                <a:ea typeface="Lato Light"/>
                <a:cs typeface="Lato Light"/>
                <a:sym typeface="Lato Light"/>
              </a:rPr>
              <a:t>		</a:t>
            </a:r>
            <a:endParaRPr sz="1000" dirty="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solidFill>
                  <a:srgbClr val="1E3566"/>
                </a:solidFill>
                <a:latin typeface="Montserrat"/>
                <a:ea typeface="Montserrat"/>
                <a:cs typeface="Montserrat"/>
                <a:sym typeface="Montserrat"/>
              </a:rPr>
              <a:t>OTN-Global, Data Nodes and Partners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94252" y="101266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7454</TotalTime>
  <Words>7325</Words>
  <Application>Microsoft Office PowerPoint</Application>
  <PresentationFormat>On-screen Show (16:9)</PresentationFormat>
  <Paragraphs>451</Paragraphs>
  <Slides>50</Slides>
  <Notes>50</Notes>
  <HiddenSlides>1</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50</vt:i4>
      </vt:variant>
    </vt:vector>
  </HeadingPairs>
  <TitlesOfParts>
    <vt:vector size="68" baseType="lpstr">
      <vt:lpstr>Calibri</vt:lpstr>
      <vt:lpstr>Arial</vt:lpstr>
      <vt:lpstr>Lato</vt:lpstr>
      <vt:lpstr>Lucida Sans</vt:lpstr>
      <vt:lpstr>Poppins Medium</vt:lpstr>
      <vt:lpstr>Wingdings</vt:lpstr>
      <vt:lpstr>Verdana</vt:lpstr>
      <vt:lpstr>Calibri Light</vt:lpstr>
      <vt:lpstr>Poppins SemiBold</vt:lpstr>
      <vt:lpstr>Poppins</vt:lpstr>
      <vt:lpstr>Raleway</vt:lpstr>
      <vt:lpstr>Lato Light</vt:lpstr>
      <vt:lpstr>Montserrat</vt:lpstr>
      <vt:lpstr>Raleway SemiBold</vt:lpstr>
      <vt:lpstr>Poppins Light</vt:lpstr>
      <vt:lpstr>Simple Light</vt:lpstr>
      <vt:lpstr>Office Theme</vt:lpstr>
      <vt:lpstr>1_Office Theme</vt:lpstr>
      <vt:lpstr>PowerPoint Presentation</vt:lpstr>
      <vt:lpstr>PowerPoint Presentation</vt:lpstr>
      <vt:lpstr>ABOUT OTN</vt:lpstr>
      <vt:lpstr>OTN IN YOUR REGION</vt:lpstr>
      <vt:lpstr>PowerPoint Presentation</vt:lpstr>
      <vt:lpstr>PowerPoint Presentation</vt:lpstr>
      <vt:lpstr>A healthy ocean is a diverse ocean</vt:lpstr>
      <vt:lpstr>PowerPoint Presentation</vt:lpstr>
      <vt:lpstr>Collect, analyse, archive, repeat</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WoRMS in a nutshell</vt:lpstr>
      <vt:lpstr>PowerPoint Presentation</vt:lpstr>
      <vt:lpstr>PowerPoint Presentation</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WoRMS – taxonomic backbone for OBIS</vt:lpstr>
      <vt:lpstr>WoRMS – OBIS: mutual geographical quality control</vt:lpstr>
      <vt:lpstr>PowerPoint Presentation</vt:lpstr>
      <vt:lpstr>Workshop Schedule</vt:lpstr>
      <vt:lpstr>Workshop 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166</cp:revision>
  <dcterms:modified xsi:type="dcterms:W3CDTF">2021-02-08T12:28:00Z</dcterms:modified>
</cp:coreProperties>
</file>